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04fc11ecb9_0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04fc11ecb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04fc11ecb9_0_9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04fc11ecb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04fc11ecb9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04fc11ecb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04fc11ecb9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04fc11ecb9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04fc11ecb9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04fc11ecb9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04fc11ecb9_0_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04fc11ecb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8.png"/><Relationship Id="rId5"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image" Target="../media/image19.png"/><Relationship Id="rId5" Type="http://schemas.openxmlformats.org/officeDocument/2006/relationships/image" Target="../media/image2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8.png"/><Relationship Id="rId5" Type="http://schemas.openxmlformats.org/officeDocument/2006/relationships/image" Target="../media/image17.png"/><Relationship Id="rId6" Type="http://schemas.openxmlformats.org/officeDocument/2006/relationships/image" Target="../media/image9.png"/><Relationship Id="rId7" Type="http://schemas.openxmlformats.org/officeDocument/2006/relationships/image" Target="../media/image11.png"/><Relationship Id="rId8"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295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Income Classification: ML</a:t>
            </a:r>
            <a:endParaRPr/>
          </a:p>
        </p:txBody>
      </p:sp>
      <p:sp>
        <p:nvSpPr>
          <p:cNvPr id="68" name="Google Shape;68;p13"/>
          <p:cNvSpPr txBox="1"/>
          <p:nvPr>
            <p:ph idx="1" type="subTitle"/>
          </p:nvPr>
        </p:nvSpPr>
        <p:spPr>
          <a:xfrm>
            <a:off x="504675" y="1180837"/>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Implementing KNN, Logistic Regression, Random Forest, XGBoost &amp; Neural Network on Binary Classification for Making 50k+ a Year or Not</a:t>
            </a:r>
            <a:endParaRPr sz="2400"/>
          </a:p>
        </p:txBody>
      </p:sp>
      <p:sp>
        <p:nvSpPr>
          <p:cNvPr id="69" name="Google Shape;69;p13"/>
          <p:cNvSpPr txBox="1"/>
          <p:nvPr/>
        </p:nvSpPr>
        <p:spPr>
          <a:xfrm>
            <a:off x="1772950" y="3264325"/>
            <a:ext cx="3000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solidFill>
                  <a:schemeClr val="lt1"/>
                </a:solidFill>
                <a:latin typeface="Roboto"/>
                <a:ea typeface="Roboto"/>
                <a:cs typeface="Roboto"/>
                <a:sym typeface="Roboto"/>
              </a:rPr>
              <a:t>Carter Roberts</a:t>
            </a:r>
            <a:endParaRPr sz="2400">
              <a:solidFill>
                <a:schemeClr val="lt1"/>
              </a:solidFill>
              <a:latin typeface="Roboto"/>
              <a:ea typeface="Roboto"/>
              <a:cs typeface="Roboto"/>
              <a:sym typeface="Roboto"/>
            </a:endParaRPr>
          </a:p>
        </p:txBody>
      </p:sp>
      <p:sp>
        <p:nvSpPr>
          <p:cNvPr id="70" name="Google Shape;70;p13"/>
          <p:cNvSpPr txBox="1"/>
          <p:nvPr/>
        </p:nvSpPr>
        <p:spPr>
          <a:xfrm>
            <a:off x="657100" y="2630200"/>
            <a:ext cx="4641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solidFill>
                  <a:schemeClr val="lt1"/>
                </a:solidFill>
                <a:latin typeface="Roboto"/>
                <a:ea typeface="Roboto"/>
                <a:cs typeface="Roboto"/>
                <a:sym typeface="Roboto"/>
              </a:rPr>
              <a:t>Loyola University New Orleans</a:t>
            </a:r>
            <a:endParaRPr sz="2400">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302275" y="816325"/>
            <a:ext cx="2808000" cy="47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Tensor Conversion &amp; Neural Network Class Definition</a:t>
            </a:r>
            <a:endParaRPr/>
          </a:p>
        </p:txBody>
      </p:sp>
      <p:pic>
        <p:nvPicPr>
          <p:cNvPr id="150" name="Google Shape;150;p22"/>
          <p:cNvPicPr preferRelativeResize="0"/>
          <p:nvPr/>
        </p:nvPicPr>
        <p:blipFill>
          <a:blip r:embed="rId3">
            <a:alphaModFix/>
          </a:blip>
          <a:stretch>
            <a:fillRect/>
          </a:stretch>
        </p:blipFill>
        <p:spPr>
          <a:xfrm>
            <a:off x="3848475" y="0"/>
            <a:ext cx="5295525" cy="2915600"/>
          </a:xfrm>
          <a:prstGeom prst="rect">
            <a:avLst/>
          </a:prstGeom>
          <a:noFill/>
          <a:ln>
            <a:noFill/>
          </a:ln>
        </p:spPr>
      </p:pic>
      <p:pic>
        <p:nvPicPr>
          <p:cNvPr id="151" name="Google Shape;151;p22"/>
          <p:cNvPicPr preferRelativeResize="0"/>
          <p:nvPr/>
        </p:nvPicPr>
        <p:blipFill>
          <a:blip r:embed="rId4">
            <a:alphaModFix/>
          </a:blip>
          <a:stretch>
            <a:fillRect/>
          </a:stretch>
        </p:blipFill>
        <p:spPr>
          <a:xfrm>
            <a:off x="5546850" y="2489050"/>
            <a:ext cx="3543675" cy="2654438"/>
          </a:xfrm>
          <a:prstGeom prst="rect">
            <a:avLst/>
          </a:prstGeom>
          <a:noFill/>
          <a:ln>
            <a:noFill/>
          </a:ln>
        </p:spPr>
      </p:pic>
      <p:sp>
        <p:nvSpPr>
          <p:cNvPr id="152" name="Google Shape;152;p22"/>
          <p:cNvSpPr/>
          <p:nvPr/>
        </p:nvSpPr>
        <p:spPr>
          <a:xfrm>
            <a:off x="3857625" y="2678000"/>
            <a:ext cx="1689300" cy="2465400"/>
          </a:xfrm>
          <a:prstGeom prst="rect">
            <a:avLst/>
          </a:prstGeom>
          <a:solidFill>
            <a:srgbClr val="212121"/>
          </a:solidFill>
          <a:ln cap="flat" cmpd="sng" w="95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53" name="Google Shape;153;p22"/>
          <p:cNvSpPr txBox="1"/>
          <p:nvPr>
            <p:ph idx="1" type="body"/>
          </p:nvPr>
        </p:nvSpPr>
        <p:spPr>
          <a:xfrm>
            <a:off x="248300" y="1227775"/>
            <a:ext cx="2808000" cy="3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Torch can’t directly convert a DataFrame into a tensor, so first the train/test sets are turned to numpy arrays. </a:t>
            </a:r>
            <a:endParaRPr/>
          </a:p>
          <a:p>
            <a:pPr indent="0" lvl="0" marL="0" rtl="0" algn="l">
              <a:spcBef>
                <a:spcPts val="1600"/>
              </a:spcBef>
              <a:spcAft>
                <a:spcPts val="0"/>
              </a:spcAft>
              <a:buNone/>
            </a:pPr>
            <a:r>
              <a:rPr lang="en"/>
              <a:t>The y-sets need to be altered in the conversion so that their shape matches the target output being 1.</a:t>
            </a:r>
            <a:endParaRPr/>
          </a:p>
          <a:p>
            <a:pPr indent="0" lvl="0" marL="0" rtl="0" algn="l">
              <a:spcBef>
                <a:spcPts val="1600"/>
              </a:spcBef>
              <a:spcAft>
                <a:spcPts val="0"/>
              </a:spcAft>
              <a:buNone/>
            </a:pPr>
            <a:r>
              <a:rPr lang="en"/>
              <a:t>Shapes:</a:t>
            </a:r>
            <a:endParaRPr/>
          </a:p>
          <a:p>
            <a:pPr indent="0" lvl="0" marL="0" rtl="0" algn="l">
              <a:lnSpc>
                <a:spcPct val="100000"/>
              </a:lnSpc>
              <a:spcBef>
                <a:spcPts val="0"/>
              </a:spcBef>
              <a:spcAft>
                <a:spcPts val="0"/>
              </a:spcAft>
              <a:buNone/>
            </a:pPr>
            <a:r>
              <a:rPr lang="en"/>
              <a:t>X_train_t = </a:t>
            </a:r>
            <a:r>
              <a:rPr lang="en"/>
              <a:t>[15203, 30]</a:t>
            </a:r>
            <a:endParaRPr/>
          </a:p>
          <a:p>
            <a:pPr indent="0" lvl="0" marL="0" rtl="0" algn="l">
              <a:lnSpc>
                <a:spcPct val="100000"/>
              </a:lnSpc>
              <a:spcBef>
                <a:spcPts val="0"/>
              </a:spcBef>
              <a:spcAft>
                <a:spcPts val="0"/>
              </a:spcAft>
              <a:buNone/>
            </a:pPr>
            <a:r>
              <a:rPr lang="en"/>
              <a:t>X_test_t  = [3801, 30]</a:t>
            </a:r>
            <a:endParaRPr/>
          </a:p>
          <a:p>
            <a:pPr indent="0" lvl="0" marL="0" rtl="0" algn="l">
              <a:lnSpc>
                <a:spcPct val="100000"/>
              </a:lnSpc>
              <a:spcBef>
                <a:spcPts val="0"/>
              </a:spcBef>
              <a:spcAft>
                <a:spcPts val="0"/>
              </a:spcAft>
              <a:buNone/>
            </a:pPr>
            <a:r>
              <a:rPr lang="en"/>
              <a:t>y_train_t = [15203, 1]</a:t>
            </a:r>
            <a:endParaRPr/>
          </a:p>
          <a:p>
            <a:pPr indent="0" lvl="0" marL="0" rtl="0" algn="l">
              <a:lnSpc>
                <a:spcPct val="100000"/>
              </a:lnSpc>
              <a:spcBef>
                <a:spcPts val="0"/>
              </a:spcBef>
              <a:spcAft>
                <a:spcPts val="0"/>
              </a:spcAft>
              <a:buNone/>
            </a:pPr>
            <a:r>
              <a:rPr lang="en"/>
              <a:t>y_test_t  = [3801, 1]</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The nnIC class has 5 layers; it needs to accept the 30 features from X and reduce it down to 1 over time. Sigmoid function “straightens” data.</a:t>
            </a:r>
            <a:endParaRPr/>
          </a:p>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ph type="title"/>
          </p:nvPr>
        </p:nvSpPr>
        <p:spPr>
          <a:xfrm>
            <a:off x="302275" y="435325"/>
            <a:ext cx="2808000" cy="47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Training &amp; Testing for Neural Network</a:t>
            </a:r>
            <a:endParaRPr/>
          </a:p>
        </p:txBody>
      </p:sp>
      <p:sp>
        <p:nvSpPr>
          <p:cNvPr id="159" name="Google Shape;159;p23"/>
          <p:cNvSpPr txBox="1"/>
          <p:nvPr>
            <p:ph idx="1" type="body"/>
          </p:nvPr>
        </p:nvSpPr>
        <p:spPr>
          <a:xfrm>
            <a:off x="248300" y="770575"/>
            <a:ext cx="2808000" cy="3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instance of the neural network class is created, as well as an instance of the binary-cross-entropy loss function and the Adam optimizer (learning rate of 0.01). </a:t>
            </a:r>
            <a:endParaRPr/>
          </a:p>
          <a:p>
            <a:pPr indent="0" lvl="0" marL="0" rtl="0" algn="l">
              <a:spcBef>
                <a:spcPts val="1600"/>
              </a:spcBef>
              <a:spcAft>
                <a:spcPts val="0"/>
              </a:spcAft>
              <a:buNone/>
            </a:pPr>
            <a:r>
              <a:rPr lang="en"/>
              <a:t>For 1000 loops, the network is used to predict y_train_t and a loss is generated. The optimizer zeroes out the gradient of the network, then the derivatives are computed with the loss function. Weights are updated with the optimizer, and the loop repeats. </a:t>
            </a:r>
            <a:r>
              <a:rPr b="1" lang="en" sz="1400"/>
              <a:t>After 1000 loops, training loss is 0.3470097482204437.</a:t>
            </a:r>
            <a:endParaRPr/>
          </a:p>
          <a:p>
            <a:pPr indent="0" lvl="0" marL="0" rtl="0" algn="l">
              <a:spcBef>
                <a:spcPts val="1600"/>
              </a:spcBef>
              <a:spcAft>
                <a:spcPts val="0"/>
              </a:spcAft>
              <a:buNone/>
            </a:pPr>
            <a:r>
              <a:rPr lang="en"/>
              <a:t>Without a gradient, the network is used to predict y_test_t and a loss is generated. </a:t>
            </a:r>
            <a:r>
              <a:rPr b="1" lang="en" sz="1400"/>
              <a:t>Test loss is 0.3409.</a:t>
            </a:r>
            <a:endParaRPr sz="14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60" name="Google Shape;160;p23"/>
          <p:cNvPicPr preferRelativeResize="0"/>
          <p:nvPr/>
        </p:nvPicPr>
        <p:blipFill>
          <a:blip r:embed="rId3">
            <a:alphaModFix/>
          </a:blip>
          <a:stretch>
            <a:fillRect/>
          </a:stretch>
        </p:blipFill>
        <p:spPr>
          <a:xfrm>
            <a:off x="3866773" y="0"/>
            <a:ext cx="5277224" cy="775825"/>
          </a:xfrm>
          <a:prstGeom prst="rect">
            <a:avLst/>
          </a:prstGeom>
          <a:noFill/>
          <a:ln>
            <a:noFill/>
          </a:ln>
        </p:spPr>
      </p:pic>
      <p:pic>
        <p:nvPicPr>
          <p:cNvPr id="161" name="Google Shape;161;p23"/>
          <p:cNvPicPr preferRelativeResize="0"/>
          <p:nvPr/>
        </p:nvPicPr>
        <p:blipFill>
          <a:blip r:embed="rId4">
            <a:alphaModFix/>
          </a:blip>
          <a:stretch>
            <a:fillRect/>
          </a:stretch>
        </p:blipFill>
        <p:spPr>
          <a:xfrm>
            <a:off x="3866775" y="735875"/>
            <a:ext cx="5277225" cy="2330084"/>
          </a:xfrm>
          <a:prstGeom prst="rect">
            <a:avLst/>
          </a:prstGeom>
          <a:noFill/>
          <a:ln>
            <a:noFill/>
          </a:ln>
        </p:spPr>
      </p:pic>
      <p:pic>
        <p:nvPicPr>
          <p:cNvPr id="162" name="Google Shape;162;p23"/>
          <p:cNvPicPr preferRelativeResize="0"/>
          <p:nvPr/>
        </p:nvPicPr>
        <p:blipFill>
          <a:blip r:embed="rId5">
            <a:alphaModFix/>
          </a:blip>
          <a:stretch>
            <a:fillRect/>
          </a:stretch>
        </p:blipFill>
        <p:spPr>
          <a:xfrm>
            <a:off x="6266350" y="3065950"/>
            <a:ext cx="2877650" cy="907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4"/>
          <p:cNvSpPr txBox="1"/>
          <p:nvPr>
            <p:ph type="title"/>
          </p:nvPr>
        </p:nvSpPr>
        <p:spPr>
          <a:xfrm>
            <a:off x="311700" y="1249225"/>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83%</a:t>
            </a:r>
            <a:endParaRPr>
              <a:solidFill>
                <a:schemeClr val="dk1"/>
              </a:solidFill>
            </a:endParaRPr>
          </a:p>
        </p:txBody>
      </p:sp>
      <p:sp>
        <p:nvSpPr>
          <p:cNvPr id="168" name="Google Shape;168;p24"/>
          <p:cNvSpPr txBox="1"/>
          <p:nvPr>
            <p:ph idx="1" type="body"/>
          </p:nvPr>
        </p:nvSpPr>
        <p:spPr>
          <a:xfrm>
            <a:off x="475500" y="3076025"/>
            <a:ext cx="82221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2100">
                <a:solidFill>
                  <a:srgbClr val="000000"/>
                </a:solidFill>
              </a:rPr>
              <a:t>is the average accuracy of training models using my methodology</a:t>
            </a:r>
            <a:endParaRPr b="1" sz="2100">
              <a:solidFill>
                <a:srgbClr val="000000"/>
              </a:solidFill>
            </a:endParaRPr>
          </a:p>
        </p:txBody>
      </p:sp>
      <p:sp>
        <p:nvSpPr>
          <p:cNvPr id="169" name="Google Shape;169;p24"/>
          <p:cNvSpPr txBox="1"/>
          <p:nvPr/>
        </p:nvSpPr>
        <p:spPr>
          <a:xfrm>
            <a:off x="465625" y="4617825"/>
            <a:ext cx="2711100" cy="33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Roboto"/>
                <a:ea typeface="Roboto"/>
                <a:cs typeface="Roboto"/>
                <a:sym typeface="Roboto"/>
              </a:rPr>
              <a:t>XGBoost Train Accuracy</a:t>
            </a:r>
            <a:endParaRPr b="1">
              <a:latin typeface="Roboto"/>
              <a:ea typeface="Roboto"/>
              <a:cs typeface="Roboto"/>
              <a:sym typeface="Roboto"/>
            </a:endParaRPr>
          </a:p>
        </p:txBody>
      </p:sp>
      <p:sp>
        <p:nvSpPr>
          <p:cNvPr id="170" name="Google Shape;170;p24"/>
          <p:cNvSpPr txBox="1"/>
          <p:nvPr/>
        </p:nvSpPr>
        <p:spPr>
          <a:xfrm>
            <a:off x="5298100" y="3585075"/>
            <a:ext cx="2711100" cy="33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Roboto"/>
                <a:ea typeface="Roboto"/>
                <a:cs typeface="Roboto"/>
                <a:sym typeface="Roboto"/>
              </a:rPr>
              <a:t>Lowest</a:t>
            </a:r>
            <a:endParaRPr b="1">
              <a:latin typeface="Roboto"/>
              <a:ea typeface="Roboto"/>
              <a:cs typeface="Roboto"/>
              <a:sym typeface="Roboto"/>
            </a:endParaRPr>
          </a:p>
        </p:txBody>
      </p:sp>
      <p:sp>
        <p:nvSpPr>
          <p:cNvPr id="171" name="Google Shape;171;p24"/>
          <p:cNvSpPr txBox="1"/>
          <p:nvPr>
            <p:ph type="title"/>
          </p:nvPr>
        </p:nvSpPr>
        <p:spPr>
          <a:xfrm>
            <a:off x="5308000" y="3000525"/>
            <a:ext cx="2628600" cy="166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chemeClr val="dk1"/>
                </a:solidFill>
              </a:rPr>
              <a:t>~65.91%</a:t>
            </a:r>
            <a:endParaRPr sz="4500">
              <a:solidFill>
                <a:schemeClr val="dk1"/>
              </a:solidFill>
            </a:endParaRPr>
          </a:p>
        </p:txBody>
      </p:sp>
      <p:sp>
        <p:nvSpPr>
          <p:cNvPr id="172" name="Google Shape;172;p24"/>
          <p:cNvSpPr txBox="1"/>
          <p:nvPr>
            <p:ph type="title"/>
          </p:nvPr>
        </p:nvSpPr>
        <p:spPr>
          <a:xfrm>
            <a:off x="474450" y="2991525"/>
            <a:ext cx="2628600" cy="166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chemeClr val="dk1"/>
                </a:solidFill>
              </a:rPr>
              <a:t>~86.21%</a:t>
            </a:r>
            <a:endParaRPr sz="4500">
              <a:solidFill>
                <a:schemeClr val="dk1"/>
              </a:solidFill>
            </a:endParaRPr>
          </a:p>
        </p:txBody>
      </p:sp>
      <p:sp>
        <p:nvSpPr>
          <p:cNvPr id="173" name="Google Shape;173;p24"/>
          <p:cNvSpPr txBox="1"/>
          <p:nvPr/>
        </p:nvSpPr>
        <p:spPr>
          <a:xfrm>
            <a:off x="400450" y="3595025"/>
            <a:ext cx="2711100" cy="33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Roboto"/>
                <a:ea typeface="Roboto"/>
                <a:cs typeface="Roboto"/>
                <a:sym typeface="Roboto"/>
              </a:rPr>
              <a:t>Highest</a:t>
            </a:r>
            <a:endParaRPr b="1">
              <a:latin typeface="Roboto"/>
              <a:ea typeface="Roboto"/>
              <a:cs typeface="Roboto"/>
              <a:sym typeface="Roboto"/>
            </a:endParaRPr>
          </a:p>
        </p:txBody>
      </p:sp>
      <p:sp>
        <p:nvSpPr>
          <p:cNvPr id="174" name="Google Shape;174;p24"/>
          <p:cNvSpPr txBox="1"/>
          <p:nvPr/>
        </p:nvSpPr>
        <p:spPr>
          <a:xfrm>
            <a:off x="4841500" y="4617825"/>
            <a:ext cx="3733200" cy="33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Roboto"/>
                <a:ea typeface="Roboto"/>
                <a:cs typeface="Roboto"/>
                <a:sym typeface="Roboto"/>
              </a:rPr>
              <a:t>Neural Network, 100 - (Test Loss * 100) %</a:t>
            </a:r>
            <a:endParaRPr b="1">
              <a:latin typeface="Roboto"/>
              <a:ea typeface="Roboto"/>
              <a:cs typeface="Roboto"/>
              <a:sym typeface="Roboto"/>
            </a:endParaRPr>
          </a:p>
        </p:txBody>
      </p:sp>
      <p:sp>
        <p:nvSpPr>
          <p:cNvPr id="175" name="Google Shape;175;p24"/>
          <p:cNvSpPr txBox="1"/>
          <p:nvPr/>
        </p:nvSpPr>
        <p:spPr>
          <a:xfrm>
            <a:off x="7882800" y="3453125"/>
            <a:ext cx="1710600" cy="62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Roboto"/>
                <a:ea typeface="Roboto"/>
                <a:cs typeface="Roboto"/>
                <a:sym typeface="Roboto"/>
              </a:rPr>
              <a:t>I’m aware that this is kind of dookie. Couldn’t find a better result by messing with data and nnIC class.</a:t>
            </a:r>
            <a:endParaRPr b="1" sz="1200">
              <a:solidFill>
                <a:schemeClr val="dk1"/>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5"/>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Thank you for listening.</a:t>
            </a:r>
            <a:endParaRPr sz="4800"/>
          </a:p>
          <a:p>
            <a:pPr indent="0" lvl="0" marL="0" rtl="0" algn="l">
              <a:spcBef>
                <a:spcPts val="0"/>
              </a:spcBef>
              <a:spcAft>
                <a:spcPts val="0"/>
              </a:spcAft>
              <a:buNone/>
            </a:pPr>
            <a:r>
              <a:t/>
            </a:r>
            <a:endParaRPr sz="4800"/>
          </a:p>
          <a:p>
            <a:pPr indent="0" lvl="0" marL="0" rtl="0" algn="l">
              <a:spcBef>
                <a:spcPts val="0"/>
              </a:spcBef>
              <a:spcAft>
                <a:spcPts val="0"/>
              </a:spcAft>
              <a:buNone/>
            </a:pPr>
            <a:r>
              <a:rPr lang="en" sz="4800"/>
              <a:t>Always remember:</a:t>
            </a:r>
            <a:endParaRPr sz="4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idx="4294967295" type="title"/>
          </p:nvPr>
        </p:nvSpPr>
        <p:spPr>
          <a:xfrm>
            <a:off x="4295550" y="63250"/>
            <a:ext cx="4836900" cy="175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“No homo we smokin’ penises!!!!”</a:t>
            </a:r>
            <a:endParaRPr>
              <a:solidFill>
                <a:schemeClr val="lt2"/>
              </a:solidFill>
            </a:endParaRPr>
          </a:p>
        </p:txBody>
      </p:sp>
      <p:cxnSp>
        <p:nvCxnSpPr>
          <p:cNvPr id="186" name="Google Shape;186;p26"/>
          <p:cNvCxnSpPr/>
          <p:nvPr/>
        </p:nvCxnSpPr>
        <p:spPr>
          <a:xfrm>
            <a:off x="6437550" y="1817650"/>
            <a:ext cx="552900" cy="0"/>
          </a:xfrm>
          <a:prstGeom prst="straightConnector1">
            <a:avLst/>
          </a:prstGeom>
          <a:noFill/>
          <a:ln cap="flat" cmpd="sng" w="28575">
            <a:solidFill>
              <a:schemeClr val="dk1"/>
            </a:solidFill>
            <a:prstDash val="solid"/>
            <a:round/>
            <a:headEnd len="sm" w="sm" type="none"/>
            <a:tailEnd len="sm" w="sm" type="none"/>
          </a:ln>
        </p:spPr>
      </p:cxnSp>
      <p:sp>
        <p:nvSpPr>
          <p:cNvPr id="187" name="Google Shape;187;p26"/>
          <p:cNvSpPr txBox="1"/>
          <p:nvPr>
            <p:ph idx="4294967295" type="body"/>
          </p:nvPr>
        </p:nvSpPr>
        <p:spPr>
          <a:xfrm>
            <a:off x="4356900" y="2109200"/>
            <a:ext cx="4714200" cy="518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 God to Adam &amp; Eve</a:t>
            </a:r>
            <a:endParaRPr/>
          </a:p>
        </p:txBody>
      </p:sp>
      <p:pic>
        <p:nvPicPr>
          <p:cNvPr id="188" name="Google Shape;188;p26"/>
          <p:cNvPicPr preferRelativeResize="0"/>
          <p:nvPr/>
        </p:nvPicPr>
        <p:blipFill>
          <a:blip r:embed="rId3">
            <a:alphaModFix/>
          </a:blip>
          <a:stretch>
            <a:fillRect/>
          </a:stretch>
        </p:blipFill>
        <p:spPr>
          <a:xfrm>
            <a:off x="-12" y="0"/>
            <a:ext cx="3857626" cy="5143501"/>
          </a:xfrm>
          <a:prstGeom prst="rect">
            <a:avLst/>
          </a:prstGeom>
          <a:noFill/>
          <a:ln>
            <a:noFill/>
          </a:ln>
        </p:spPr>
      </p:pic>
      <p:sp>
        <p:nvSpPr>
          <p:cNvPr id="189" name="Google Shape;189;p26"/>
          <p:cNvSpPr/>
          <p:nvPr/>
        </p:nvSpPr>
        <p:spPr>
          <a:xfrm>
            <a:off x="3582775" y="0"/>
            <a:ext cx="552900" cy="5143500"/>
          </a:xfrm>
          <a:prstGeom prst="down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pic>
        <p:nvPicPr>
          <p:cNvPr id="190" name="Google Shape;190;p26"/>
          <p:cNvPicPr preferRelativeResize="0"/>
          <p:nvPr/>
        </p:nvPicPr>
        <p:blipFill>
          <a:blip r:embed="rId4">
            <a:alphaModFix/>
          </a:blip>
          <a:stretch>
            <a:fillRect/>
          </a:stretch>
        </p:blipFill>
        <p:spPr>
          <a:xfrm>
            <a:off x="535450" y="-101900"/>
            <a:ext cx="1736899" cy="2211100"/>
          </a:xfrm>
          <a:prstGeom prst="rect">
            <a:avLst/>
          </a:prstGeom>
          <a:noFill/>
          <a:ln>
            <a:noFill/>
          </a:ln>
        </p:spPr>
      </p:pic>
      <p:pic>
        <p:nvPicPr>
          <p:cNvPr id="191" name="Google Shape;191;p26" title="big suit convention.jpeg"/>
          <p:cNvPicPr preferRelativeResize="0"/>
          <p:nvPr/>
        </p:nvPicPr>
        <p:blipFill>
          <a:blip r:embed="rId5">
            <a:alphaModFix/>
          </a:blip>
          <a:stretch>
            <a:fillRect/>
          </a:stretch>
        </p:blipFill>
        <p:spPr>
          <a:xfrm>
            <a:off x="3987300" y="2476500"/>
            <a:ext cx="3543201" cy="1871949"/>
          </a:xfrm>
          <a:prstGeom prst="rect">
            <a:avLst/>
          </a:prstGeom>
          <a:noFill/>
          <a:ln>
            <a:noFill/>
          </a:ln>
        </p:spPr>
      </p:pic>
      <p:sp>
        <p:nvSpPr>
          <p:cNvPr id="192" name="Google Shape;192;p26"/>
          <p:cNvSpPr txBox="1"/>
          <p:nvPr/>
        </p:nvSpPr>
        <p:spPr>
          <a:xfrm>
            <a:off x="4581175" y="4095975"/>
            <a:ext cx="4509900" cy="906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4900">
                <a:latin typeface="Roboto"/>
                <a:ea typeface="Roboto"/>
                <a:cs typeface="Roboto"/>
                <a:sym typeface="Roboto"/>
              </a:rPr>
              <a:t>Goodbye!!</a:t>
            </a:r>
            <a:endParaRPr sz="49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Goals &amp; Preprocessing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471900" y="4339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Explanation, Dataset Columns</a:t>
            </a:r>
            <a:endParaRPr/>
          </a:p>
        </p:txBody>
      </p:sp>
      <p:sp>
        <p:nvSpPr>
          <p:cNvPr id="81" name="Google Shape;81;p15"/>
          <p:cNvSpPr txBox="1"/>
          <p:nvPr>
            <p:ph idx="1" type="body"/>
          </p:nvPr>
        </p:nvSpPr>
        <p:spPr>
          <a:xfrm>
            <a:off x="107875" y="1678475"/>
            <a:ext cx="4803000" cy="3311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Char char="●"/>
            </a:pPr>
            <a:r>
              <a:rPr b="1" lang="en" sz="1600">
                <a:solidFill>
                  <a:srgbClr val="000000"/>
                </a:solidFill>
              </a:rPr>
              <a:t>TARGET: income – two </a:t>
            </a:r>
            <a:r>
              <a:rPr b="1" lang="en" sz="1600">
                <a:solidFill>
                  <a:srgbClr val="000000"/>
                </a:solidFill>
              </a:rPr>
              <a:t>values; &gt;50k or &lt;=50k; how much money made a year by row individual</a:t>
            </a:r>
            <a:endParaRPr b="1" sz="16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Age, sex, race, capital-gain, capital-loss, occupation, marital-status, relationship, hours-per-week, native-country, education-num, education: exactly what it sounds like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workclass: options federal, private, etc.</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fnlwgt – final weight, number of people with identical or near-identical stats</a:t>
            </a:r>
            <a:endParaRPr>
              <a:solidFill>
                <a:srgbClr val="000000"/>
              </a:solidFill>
            </a:endParaRPr>
          </a:p>
        </p:txBody>
      </p:sp>
      <p:pic>
        <p:nvPicPr>
          <p:cNvPr id="82" name="Google Shape;82;p15"/>
          <p:cNvPicPr preferRelativeResize="0"/>
          <p:nvPr/>
        </p:nvPicPr>
        <p:blipFill>
          <a:blip r:embed="rId3">
            <a:alphaModFix/>
          </a:blip>
          <a:stretch>
            <a:fillRect/>
          </a:stretch>
        </p:blipFill>
        <p:spPr>
          <a:xfrm>
            <a:off x="5479975" y="1506425"/>
            <a:ext cx="3664016" cy="3637075"/>
          </a:xfrm>
          <a:prstGeom prst="rect">
            <a:avLst/>
          </a:prstGeom>
          <a:noFill/>
          <a:ln>
            <a:noFill/>
          </a:ln>
        </p:spPr>
      </p:pic>
      <p:sp>
        <p:nvSpPr>
          <p:cNvPr id="83" name="Google Shape;83;p15"/>
          <p:cNvSpPr/>
          <p:nvPr/>
        </p:nvSpPr>
        <p:spPr>
          <a:xfrm>
            <a:off x="5098875" y="1413875"/>
            <a:ext cx="381000" cy="3729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txBox="1"/>
          <p:nvPr>
            <p:ph type="title"/>
          </p:nvPr>
        </p:nvSpPr>
        <p:spPr>
          <a:xfrm>
            <a:off x="471900" y="5101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Things We Need to Do for Processing</a:t>
            </a:r>
            <a:endParaRPr/>
          </a:p>
        </p:txBody>
      </p:sp>
      <p:sp>
        <p:nvSpPr>
          <p:cNvPr id="89" name="Google Shape;89;p16"/>
          <p:cNvSpPr txBox="1"/>
          <p:nvPr>
            <p:ph idx="1" type="body"/>
          </p:nvPr>
        </p:nvSpPr>
        <p:spPr>
          <a:xfrm>
            <a:off x="166750" y="1754425"/>
            <a:ext cx="4405200" cy="3323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Char char="●"/>
            </a:pPr>
            <a:r>
              <a:rPr lang="en" sz="1600">
                <a:solidFill>
                  <a:srgbClr val="000000"/>
                </a:solidFill>
              </a:rPr>
              <a:t>Remove “?” as object column unique val.</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Remove faulty object column unique vals.</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Remove numerical outliers</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Remove columns which have 1 unique value without their outliers (capital-[G/L])</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One-hot encode object columns with less than or equal to 7 options</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Label encode nominally-ordered object columns, or object columns with 8+ options</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Scale numerical data</a:t>
            </a:r>
            <a:endParaRPr sz="1600">
              <a:solidFill>
                <a:srgbClr val="000000"/>
              </a:solidFill>
            </a:endParaRPr>
          </a:p>
          <a:p>
            <a:pPr indent="-330200" lvl="0" marL="457200" rtl="0" algn="l">
              <a:spcBef>
                <a:spcPts val="0"/>
              </a:spcBef>
              <a:spcAft>
                <a:spcPts val="0"/>
              </a:spcAft>
              <a:buClr>
                <a:srgbClr val="000000"/>
              </a:buClr>
              <a:buSzPts val="1600"/>
              <a:buChar char="●"/>
            </a:pPr>
            <a:r>
              <a:rPr lang="en" sz="1600">
                <a:solidFill>
                  <a:srgbClr val="000000"/>
                </a:solidFill>
              </a:rPr>
              <a:t>Change encoded bools to int64 for ease</a:t>
            </a:r>
            <a:endParaRPr sz="1600">
              <a:solidFill>
                <a:srgbClr val="000000"/>
              </a:solidFill>
            </a:endParaRPr>
          </a:p>
        </p:txBody>
      </p:sp>
      <p:pic>
        <p:nvPicPr>
          <p:cNvPr id="90" name="Google Shape;90;p16"/>
          <p:cNvPicPr preferRelativeResize="0"/>
          <p:nvPr/>
        </p:nvPicPr>
        <p:blipFill>
          <a:blip r:embed="rId3">
            <a:alphaModFix/>
          </a:blip>
          <a:stretch>
            <a:fillRect/>
          </a:stretch>
        </p:blipFill>
        <p:spPr>
          <a:xfrm>
            <a:off x="4413022" y="2727472"/>
            <a:ext cx="4730975" cy="461725"/>
          </a:xfrm>
          <a:prstGeom prst="rect">
            <a:avLst/>
          </a:prstGeom>
          <a:noFill/>
          <a:ln>
            <a:noFill/>
          </a:ln>
        </p:spPr>
      </p:pic>
      <p:pic>
        <p:nvPicPr>
          <p:cNvPr id="91" name="Google Shape;91;p16"/>
          <p:cNvPicPr preferRelativeResize="0"/>
          <p:nvPr/>
        </p:nvPicPr>
        <p:blipFill>
          <a:blip r:embed="rId4">
            <a:alphaModFix/>
          </a:blip>
          <a:stretch>
            <a:fillRect/>
          </a:stretch>
        </p:blipFill>
        <p:spPr>
          <a:xfrm>
            <a:off x="4511400" y="1685575"/>
            <a:ext cx="4632600" cy="994922"/>
          </a:xfrm>
          <a:prstGeom prst="rect">
            <a:avLst/>
          </a:prstGeom>
          <a:noFill/>
          <a:ln>
            <a:noFill/>
          </a:ln>
        </p:spPr>
      </p:pic>
      <p:pic>
        <p:nvPicPr>
          <p:cNvPr id="92" name="Google Shape;92;p16"/>
          <p:cNvPicPr preferRelativeResize="0"/>
          <p:nvPr/>
        </p:nvPicPr>
        <p:blipFill>
          <a:blip r:embed="rId5">
            <a:alphaModFix/>
          </a:blip>
          <a:stretch>
            <a:fillRect/>
          </a:stretch>
        </p:blipFill>
        <p:spPr>
          <a:xfrm>
            <a:off x="4662700" y="3965171"/>
            <a:ext cx="4481299" cy="593675"/>
          </a:xfrm>
          <a:prstGeom prst="rect">
            <a:avLst/>
          </a:prstGeom>
          <a:noFill/>
          <a:ln>
            <a:noFill/>
          </a:ln>
        </p:spPr>
      </p:pic>
      <p:pic>
        <p:nvPicPr>
          <p:cNvPr id="93" name="Google Shape;93;p16"/>
          <p:cNvPicPr preferRelativeResize="0"/>
          <p:nvPr/>
        </p:nvPicPr>
        <p:blipFill>
          <a:blip r:embed="rId6">
            <a:alphaModFix/>
          </a:blip>
          <a:stretch>
            <a:fillRect/>
          </a:stretch>
        </p:blipFill>
        <p:spPr>
          <a:xfrm>
            <a:off x="4504625" y="3495846"/>
            <a:ext cx="4632601" cy="446591"/>
          </a:xfrm>
          <a:prstGeom prst="rect">
            <a:avLst/>
          </a:prstGeom>
          <a:noFill/>
          <a:ln>
            <a:noFill/>
          </a:ln>
        </p:spPr>
      </p:pic>
      <p:pic>
        <p:nvPicPr>
          <p:cNvPr id="94" name="Google Shape;94;p16"/>
          <p:cNvPicPr preferRelativeResize="0"/>
          <p:nvPr/>
        </p:nvPicPr>
        <p:blipFill>
          <a:blip r:embed="rId7">
            <a:alphaModFix/>
          </a:blip>
          <a:stretch>
            <a:fillRect/>
          </a:stretch>
        </p:blipFill>
        <p:spPr>
          <a:xfrm>
            <a:off x="4511400" y="3262512"/>
            <a:ext cx="4632601" cy="208488"/>
          </a:xfrm>
          <a:prstGeom prst="rect">
            <a:avLst/>
          </a:prstGeom>
          <a:noFill/>
          <a:ln>
            <a:noFill/>
          </a:ln>
        </p:spPr>
      </p:pic>
      <p:pic>
        <p:nvPicPr>
          <p:cNvPr id="95" name="Google Shape;95;p16"/>
          <p:cNvPicPr preferRelativeResize="0"/>
          <p:nvPr/>
        </p:nvPicPr>
        <p:blipFill>
          <a:blip r:embed="rId8">
            <a:alphaModFix/>
          </a:blip>
          <a:stretch>
            <a:fillRect/>
          </a:stretch>
        </p:blipFill>
        <p:spPr>
          <a:xfrm>
            <a:off x="5099730" y="4581575"/>
            <a:ext cx="2686270" cy="561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7"/>
          <p:cNvSpPr txBox="1"/>
          <p:nvPr>
            <p:ph type="title"/>
          </p:nvPr>
        </p:nvSpPr>
        <p:spPr>
          <a:xfrm>
            <a:off x="471900" y="4339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Finally Processed Data</a:t>
            </a:r>
            <a:endParaRPr/>
          </a:p>
        </p:txBody>
      </p:sp>
      <p:sp>
        <p:nvSpPr>
          <p:cNvPr id="101" name="Google Shape;101;p17"/>
          <p:cNvSpPr txBox="1"/>
          <p:nvPr>
            <p:ph idx="1" type="body"/>
          </p:nvPr>
        </p:nvSpPr>
        <p:spPr>
          <a:xfrm>
            <a:off x="107875" y="1678475"/>
            <a:ext cx="4803000" cy="3311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Char char="●"/>
            </a:pPr>
            <a:r>
              <a:rPr lang="en" sz="1700">
                <a:solidFill>
                  <a:srgbClr val="000000"/>
                </a:solidFill>
              </a:rPr>
              <a:t>Uniform data types, but encoded can function as bool </a:t>
            </a:r>
            <a:r>
              <a:rPr lang="en" sz="1700">
                <a:solidFill>
                  <a:srgbClr val="000000"/>
                </a:solidFill>
              </a:rPr>
              <a:t>since</a:t>
            </a:r>
            <a:r>
              <a:rPr lang="en" sz="1700">
                <a:solidFill>
                  <a:srgbClr val="000000"/>
                </a:solidFill>
              </a:rPr>
              <a:t> have only 0 and 1</a:t>
            </a:r>
            <a:endParaRPr sz="1700">
              <a:solidFill>
                <a:srgbClr val="000000"/>
              </a:solidFill>
            </a:endParaRPr>
          </a:p>
          <a:p>
            <a:pPr indent="-336550" lvl="0" marL="457200" rtl="0" algn="l">
              <a:spcBef>
                <a:spcPts val="0"/>
              </a:spcBef>
              <a:spcAft>
                <a:spcPts val="0"/>
              </a:spcAft>
              <a:buClr>
                <a:srgbClr val="000000"/>
              </a:buClr>
              <a:buSzPts val="1700"/>
              <a:buChar char="●"/>
            </a:pPr>
            <a:r>
              <a:rPr lang="en" sz="1700">
                <a:solidFill>
                  <a:srgbClr val="000000"/>
                </a:solidFill>
              </a:rPr>
              <a:t>IQR outlier removal drop almost half the original count – first- vs. third-world wealth disparity – decision kept because otherwise, accuracy is always lower</a:t>
            </a:r>
            <a:endParaRPr sz="1700">
              <a:solidFill>
                <a:srgbClr val="000000"/>
              </a:solidFill>
            </a:endParaRPr>
          </a:p>
          <a:p>
            <a:pPr indent="-342900" lvl="0" marL="457200" rtl="0" algn="l">
              <a:spcBef>
                <a:spcPts val="0"/>
              </a:spcBef>
              <a:spcAft>
                <a:spcPts val="0"/>
              </a:spcAft>
              <a:buClr>
                <a:srgbClr val="000000"/>
              </a:buClr>
              <a:buSzPts val="1800"/>
              <a:buChar char="●"/>
            </a:pPr>
            <a:r>
              <a:rPr lang="en" sz="1700">
                <a:solidFill>
                  <a:srgbClr val="000000"/>
                </a:solidFill>
              </a:rPr>
              <a:t>Capital gain / loss removed since all the people left after outlier removal have 0 capital gain / loss – wealth disparity again as well as national differences –</a:t>
            </a:r>
            <a:r>
              <a:rPr lang="en">
                <a:solidFill>
                  <a:srgbClr val="000000"/>
                </a:solidFill>
              </a:rPr>
              <a:t> decision kept because otherwise, accuracy lower</a:t>
            </a:r>
            <a:endParaRPr>
              <a:solidFill>
                <a:srgbClr val="000000"/>
              </a:solidFill>
            </a:endParaRPr>
          </a:p>
        </p:txBody>
      </p:sp>
      <p:sp>
        <p:nvSpPr>
          <p:cNvPr id="102" name="Google Shape;102;p17"/>
          <p:cNvSpPr/>
          <p:nvPr/>
        </p:nvSpPr>
        <p:spPr>
          <a:xfrm>
            <a:off x="5098875" y="1413875"/>
            <a:ext cx="381000" cy="37296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pic>
        <p:nvPicPr>
          <p:cNvPr id="103" name="Google Shape;103;p17"/>
          <p:cNvPicPr preferRelativeResize="0"/>
          <p:nvPr/>
        </p:nvPicPr>
        <p:blipFill>
          <a:blip r:embed="rId3">
            <a:alphaModFix/>
          </a:blip>
          <a:stretch>
            <a:fillRect/>
          </a:stretch>
        </p:blipFill>
        <p:spPr>
          <a:xfrm>
            <a:off x="5479877" y="834177"/>
            <a:ext cx="3664126" cy="4309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type="title"/>
          </p:nvPr>
        </p:nvSpPr>
        <p:spPr>
          <a:xfrm>
            <a:off x="765750" y="22177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Training &amp; Testing: All but NN</a:t>
            </a:r>
            <a:endParaRPr/>
          </a:p>
        </p:txBody>
      </p:sp>
      <p:pic>
        <p:nvPicPr>
          <p:cNvPr id="109" name="Google Shape;109;p18"/>
          <p:cNvPicPr preferRelativeResize="0"/>
          <p:nvPr/>
        </p:nvPicPr>
        <p:blipFill>
          <a:blip r:embed="rId3">
            <a:alphaModFix/>
          </a:blip>
          <a:stretch>
            <a:fillRect/>
          </a:stretch>
        </p:blipFill>
        <p:spPr>
          <a:xfrm>
            <a:off x="1395400" y="487350"/>
            <a:ext cx="6353175" cy="1685925"/>
          </a:xfrm>
          <a:prstGeom prst="rect">
            <a:avLst/>
          </a:prstGeom>
          <a:noFill/>
          <a:ln>
            <a:noFill/>
          </a:ln>
        </p:spPr>
      </p:pic>
      <p:sp>
        <p:nvSpPr>
          <p:cNvPr id="110" name="Google Shape;110;p18"/>
          <p:cNvSpPr/>
          <p:nvPr/>
        </p:nvSpPr>
        <p:spPr>
          <a:xfrm>
            <a:off x="0" y="2087950"/>
            <a:ext cx="9144000" cy="132000"/>
          </a:xfrm>
          <a:prstGeom prst="rect">
            <a:avLst/>
          </a:prstGeom>
          <a:solidFill>
            <a:srgbClr val="212121"/>
          </a:solidFill>
          <a:ln cap="flat" cmpd="sng" w="95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1" name="Google Shape;111;p18"/>
          <p:cNvSpPr/>
          <p:nvPr/>
        </p:nvSpPr>
        <p:spPr>
          <a:xfrm>
            <a:off x="7748575" y="487350"/>
            <a:ext cx="1301400" cy="1600500"/>
          </a:xfrm>
          <a:prstGeom prst="rtTriangle">
            <a:avLst/>
          </a:prstGeom>
          <a:solidFill>
            <a:srgbClr val="212121"/>
          </a:solidFill>
          <a:ln cap="flat" cmpd="sng" w="95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2" name="Google Shape;112;p18"/>
          <p:cNvSpPr/>
          <p:nvPr/>
        </p:nvSpPr>
        <p:spPr>
          <a:xfrm flipH="1">
            <a:off x="94000" y="487350"/>
            <a:ext cx="1301400" cy="1600500"/>
          </a:xfrm>
          <a:prstGeom prst="rtTriangle">
            <a:avLst/>
          </a:prstGeom>
          <a:solidFill>
            <a:srgbClr val="212121"/>
          </a:solidFill>
          <a:ln cap="flat" cmpd="sng" w="95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302275" y="816325"/>
            <a:ext cx="2808000" cy="47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KNN, Logistic Regression, Random Forest</a:t>
            </a:r>
            <a:endParaRPr/>
          </a:p>
        </p:txBody>
      </p:sp>
      <p:sp>
        <p:nvSpPr>
          <p:cNvPr id="118" name="Google Shape;118;p19"/>
          <p:cNvSpPr txBox="1"/>
          <p:nvPr>
            <p:ph idx="1" type="body"/>
          </p:nvPr>
        </p:nvSpPr>
        <p:spPr>
          <a:xfrm>
            <a:off x="248300" y="1227775"/>
            <a:ext cx="2808000" cy="3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KNN uses 37 nearest neighbors, since 37 = [(sqrt of non-null rows) - 100]</a:t>
            </a:r>
            <a:endParaRPr/>
          </a:p>
          <a:p>
            <a:pPr indent="0" lvl="0" marL="0" rtl="0" algn="l">
              <a:spcBef>
                <a:spcPts val="1600"/>
              </a:spcBef>
              <a:spcAft>
                <a:spcPts val="0"/>
              </a:spcAft>
              <a:buNone/>
            </a:pPr>
            <a:r>
              <a:rPr lang="en"/>
              <a:t>Logistic Regression has a maximum of 999 iterations</a:t>
            </a:r>
            <a:endParaRPr/>
          </a:p>
          <a:p>
            <a:pPr indent="0" lvl="0" marL="0" rtl="0" algn="l">
              <a:spcBef>
                <a:spcPts val="1600"/>
              </a:spcBef>
              <a:spcAft>
                <a:spcPts val="0"/>
              </a:spcAft>
              <a:buNone/>
            </a:pPr>
            <a:r>
              <a:rPr lang="en"/>
              <a:t>Random Forest uses 150 estimators with a maximum depth of 5</a:t>
            </a:r>
            <a:endParaRPr/>
          </a:p>
          <a:p>
            <a:pPr indent="0" lvl="0" marL="0" rtl="0" algn="l">
              <a:spcBef>
                <a:spcPts val="1600"/>
              </a:spcBef>
              <a:spcAft>
                <a:spcPts val="1600"/>
              </a:spcAft>
              <a:buNone/>
            </a:pPr>
            <a:r>
              <a:t/>
            </a:r>
            <a:endParaRPr/>
          </a:p>
        </p:txBody>
      </p:sp>
      <p:sp>
        <p:nvSpPr>
          <p:cNvPr id="119" name="Google Shape;119;p19"/>
          <p:cNvSpPr txBox="1"/>
          <p:nvPr/>
        </p:nvSpPr>
        <p:spPr>
          <a:xfrm>
            <a:off x="-46775" y="3117775"/>
            <a:ext cx="35379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Roboto"/>
                <a:ea typeface="Roboto"/>
                <a:cs typeface="Roboto"/>
                <a:sym typeface="Roboto"/>
              </a:rPr>
              <a:t>TRAIN ACCURACY       TEST ACCURACY</a:t>
            </a:r>
            <a:endParaRPr b="1">
              <a:solidFill>
                <a:schemeClr val="lt1"/>
              </a:solidFill>
              <a:latin typeface="Roboto"/>
              <a:ea typeface="Roboto"/>
              <a:cs typeface="Roboto"/>
              <a:sym typeface="Roboto"/>
            </a:endParaRPr>
          </a:p>
        </p:txBody>
      </p:sp>
      <p:sp>
        <p:nvSpPr>
          <p:cNvPr id="120" name="Google Shape;120;p19"/>
          <p:cNvSpPr txBox="1"/>
          <p:nvPr/>
        </p:nvSpPr>
        <p:spPr>
          <a:xfrm>
            <a:off x="1039250" y="3371650"/>
            <a:ext cx="1226100" cy="35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u="sng">
                <a:solidFill>
                  <a:schemeClr val="lt1"/>
                </a:solidFill>
                <a:latin typeface="Roboto"/>
                <a:ea typeface="Roboto"/>
                <a:cs typeface="Roboto"/>
                <a:sym typeface="Roboto"/>
              </a:rPr>
              <a:t>KNN</a:t>
            </a:r>
            <a:endParaRPr b="1" u="sng">
              <a:solidFill>
                <a:schemeClr val="lt1"/>
              </a:solidFill>
              <a:latin typeface="Roboto"/>
              <a:ea typeface="Roboto"/>
              <a:cs typeface="Roboto"/>
              <a:sym typeface="Roboto"/>
            </a:endParaRPr>
          </a:p>
        </p:txBody>
      </p:sp>
      <p:sp>
        <p:nvSpPr>
          <p:cNvPr id="121" name="Google Shape;121;p19"/>
          <p:cNvSpPr txBox="1"/>
          <p:nvPr/>
        </p:nvSpPr>
        <p:spPr>
          <a:xfrm>
            <a:off x="633750" y="3867325"/>
            <a:ext cx="2046600" cy="35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u="sng">
                <a:solidFill>
                  <a:schemeClr val="lt1"/>
                </a:solidFill>
                <a:latin typeface="Roboto"/>
                <a:ea typeface="Roboto"/>
                <a:cs typeface="Roboto"/>
                <a:sym typeface="Roboto"/>
              </a:rPr>
              <a:t>Logistic Regression</a:t>
            </a:r>
            <a:endParaRPr b="1" u="sng">
              <a:solidFill>
                <a:schemeClr val="lt1"/>
              </a:solidFill>
              <a:latin typeface="Roboto"/>
              <a:ea typeface="Roboto"/>
              <a:cs typeface="Roboto"/>
              <a:sym typeface="Roboto"/>
            </a:endParaRPr>
          </a:p>
        </p:txBody>
      </p:sp>
      <p:sp>
        <p:nvSpPr>
          <p:cNvPr id="122" name="Google Shape;122;p19"/>
          <p:cNvSpPr txBox="1"/>
          <p:nvPr/>
        </p:nvSpPr>
        <p:spPr>
          <a:xfrm>
            <a:off x="629000" y="4410175"/>
            <a:ext cx="2046600" cy="35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u="sng">
                <a:solidFill>
                  <a:schemeClr val="lt1"/>
                </a:solidFill>
                <a:latin typeface="Roboto"/>
                <a:ea typeface="Roboto"/>
                <a:cs typeface="Roboto"/>
                <a:sym typeface="Roboto"/>
              </a:rPr>
              <a:t>Random Forest</a:t>
            </a:r>
            <a:endParaRPr b="1" u="sng">
              <a:solidFill>
                <a:schemeClr val="lt1"/>
              </a:solidFill>
              <a:latin typeface="Roboto"/>
              <a:ea typeface="Roboto"/>
              <a:cs typeface="Roboto"/>
              <a:sym typeface="Roboto"/>
            </a:endParaRPr>
          </a:p>
        </p:txBody>
      </p:sp>
      <p:sp>
        <p:nvSpPr>
          <p:cNvPr id="123" name="Google Shape;123;p19"/>
          <p:cNvSpPr txBox="1"/>
          <p:nvPr/>
        </p:nvSpPr>
        <p:spPr>
          <a:xfrm>
            <a:off x="-55450" y="3635725"/>
            <a:ext cx="3734700" cy="2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0.8425968558837071      0.8403051828466193</a:t>
            </a:r>
            <a:endParaRPr sz="1200">
              <a:solidFill>
                <a:schemeClr val="lt1"/>
              </a:solidFill>
              <a:latin typeface="Roboto"/>
              <a:ea typeface="Roboto"/>
              <a:cs typeface="Roboto"/>
              <a:sym typeface="Roboto"/>
            </a:endParaRPr>
          </a:p>
          <a:p>
            <a:pPr indent="0" lvl="0" marL="50800" marR="50800" rtl="0" algn="l">
              <a:lnSpc>
                <a:spcPct val="121875"/>
              </a:lnSpc>
              <a:spcBef>
                <a:spcPts val="400"/>
              </a:spcBef>
              <a:spcAft>
                <a:spcPts val="0"/>
              </a:spcAft>
              <a:buNone/>
            </a:pPr>
            <a:r>
              <a:t/>
            </a:r>
            <a:endParaRPr sz="1000">
              <a:solidFill>
                <a:srgbClr val="FFFFFF"/>
              </a:solidFill>
              <a:highlight>
                <a:srgbClr val="111111"/>
              </a:highlight>
              <a:latin typeface="Courier New"/>
              <a:ea typeface="Courier New"/>
              <a:cs typeface="Courier New"/>
              <a:sym typeface="Courier New"/>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sp>
        <p:nvSpPr>
          <p:cNvPr id="124" name="Google Shape;124;p19"/>
          <p:cNvSpPr txBox="1"/>
          <p:nvPr/>
        </p:nvSpPr>
        <p:spPr>
          <a:xfrm>
            <a:off x="-55450" y="4169125"/>
            <a:ext cx="3734700" cy="2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0.833322370584753        0.8410944488292554</a:t>
            </a:r>
            <a:endParaRPr sz="1200">
              <a:solidFill>
                <a:schemeClr val="lt1"/>
              </a:solidFill>
              <a:latin typeface="Roboto"/>
              <a:ea typeface="Roboto"/>
              <a:cs typeface="Roboto"/>
              <a:sym typeface="Roboto"/>
            </a:endParaRPr>
          </a:p>
          <a:p>
            <a:pPr indent="0" lvl="0" marL="50800" marR="50800" rtl="0" algn="l">
              <a:lnSpc>
                <a:spcPct val="121875"/>
              </a:lnSpc>
              <a:spcBef>
                <a:spcPts val="400"/>
              </a:spcBef>
              <a:spcAft>
                <a:spcPts val="0"/>
              </a:spcAft>
              <a:buNone/>
            </a:pPr>
            <a:r>
              <a:t/>
            </a:r>
            <a:endParaRPr sz="1000">
              <a:solidFill>
                <a:srgbClr val="FFFFFF"/>
              </a:solidFill>
              <a:highlight>
                <a:srgbClr val="111111"/>
              </a:highlight>
              <a:latin typeface="Courier New"/>
              <a:ea typeface="Courier New"/>
              <a:cs typeface="Courier New"/>
              <a:sym typeface="Courier New"/>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pic>
        <p:nvPicPr>
          <p:cNvPr id="125" name="Google Shape;125;p19"/>
          <p:cNvPicPr preferRelativeResize="0"/>
          <p:nvPr/>
        </p:nvPicPr>
        <p:blipFill>
          <a:blip r:embed="rId3">
            <a:alphaModFix/>
          </a:blip>
          <a:stretch>
            <a:fillRect/>
          </a:stretch>
        </p:blipFill>
        <p:spPr>
          <a:xfrm>
            <a:off x="4255875" y="0"/>
            <a:ext cx="4888124" cy="2284225"/>
          </a:xfrm>
          <a:prstGeom prst="rect">
            <a:avLst/>
          </a:prstGeom>
          <a:noFill/>
          <a:ln>
            <a:noFill/>
          </a:ln>
        </p:spPr>
      </p:pic>
      <p:pic>
        <p:nvPicPr>
          <p:cNvPr id="126" name="Google Shape;126;p19"/>
          <p:cNvPicPr preferRelativeResize="0"/>
          <p:nvPr/>
        </p:nvPicPr>
        <p:blipFill>
          <a:blip r:embed="rId4">
            <a:alphaModFix/>
          </a:blip>
          <a:stretch>
            <a:fillRect/>
          </a:stretch>
        </p:blipFill>
        <p:spPr>
          <a:xfrm>
            <a:off x="4255875" y="2208025"/>
            <a:ext cx="4888124" cy="1691827"/>
          </a:xfrm>
          <a:prstGeom prst="rect">
            <a:avLst/>
          </a:prstGeom>
          <a:noFill/>
          <a:ln>
            <a:noFill/>
          </a:ln>
        </p:spPr>
      </p:pic>
      <p:pic>
        <p:nvPicPr>
          <p:cNvPr id="127" name="Google Shape;127;p19"/>
          <p:cNvPicPr preferRelativeResize="0"/>
          <p:nvPr/>
        </p:nvPicPr>
        <p:blipFill>
          <a:blip r:embed="rId5">
            <a:alphaModFix/>
          </a:blip>
          <a:stretch>
            <a:fillRect/>
          </a:stretch>
        </p:blipFill>
        <p:spPr>
          <a:xfrm>
            <a:off x="4255875" y="3788075"/>
            <a:ext cx="3830150" cy="1355425"/>
          </a:xfrm>
          <a:prstGeom prst="rect">
            <a:avLst/>
          </a:prstGeom>
          <a:noFill/>
          <a:ln>
            <a:noFill/>
          </a:ln>
        </p:spPr>
      </p:pic>
      <p:sp>
        <p:nvSpPr>
          <p:cNvPr id="128" name="Google Shape;128;p19"/>
          <p:cNvSpPr/>
          <p:nvPr/>
        </p:nvSpPr>
        <p:spPr>
          <a:xfrm>
            <a:off x="8052300" y="3795350"/>
            <a:ext cx="1091700" cy="1348200"/>
          </a:xfrm>
          <a:prstGeom prst="rect">
            <a:avLst/>
          </a:prstGeom>
          <a:solidFill>
            <a:srgbClr val="212121"/>
          </a:solidFill>
          <a:ln cap="flat" cmpd="sng" w="9525">
            <a:solidFill>
              <a:srgbClr val="21212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9" name="Google Shape;129;p19"/>
          <p:cNvSpPr txBox="1"/>
          <p:nvPr/>
        </p:nvSpPr>
        <p:spPr>
          <a:xfrm>
            <a:off x="-55450" y="4702525"/>
            <a:ext cx="3734700" cy="2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0.8311517463658489     0.842409892133649</a:t>
            </a:r>
            <a:endParaRPr sz="1200">
              <a:solidFill>
                <a:schemeClr val="lt1"/>
              </a:solidFill>
              <a:latin typeface="Roboto"/>
              <a:ea typeface="Roboto"/>
              <a:cs typeface="Roboto"/>
              <a:sym typeface="Roboto"/>
            </a:endParaRPr>
          </a:p>
          <a:p>
            <a:pPr indent="0" lvl="0" marL="50800" marR="50800" rtl="0" algn="l">
              <a:lnSpc>
                <a:spcPct val="121875"/>
              </a:lnSpc>
              <a:spcBef>
                <a:spcPts val="400"/>
              </a:spcBef>
              <a:spcAft>
                <a:spcPts val="0"/>
              </a:spcAft>
              <a:buNone/>
            </a:pPr>
            <a:r>
              <a:t/>
            </a:r>
            <a:endParaRPr sz="1000">
              <a:solidFill>
                <a:srgbClr val="FFFFFF"/>
              </a:solidFill>
              <a:highlight>
                <a:srgbClr val="111111"/>
              </a:highlight>
              <a:latin typeface="Courier New"/>
              <a:ea typeface="Courier New"/>
              <a:cs typeface="Courier New"/>
              <a:sym typeface="Courier New"/>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302275" y="816325"/>
            <a:ext cx="2808000" cy="477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KNN, Logistic Regression, Random Forest</a:t>
            </a:r>
            <a:endParaRPr/>
          </a:p>
        </p:txBody>
      </p:sp>
      <p:sp>
        <p:nvSpPr>
          <p:cNvPr id="135" name="Google Shape;135;p20"/>
          <p:cNvSpPr txBox="1"/>
          <p:nvPr>
            <p:ph idx="1" type="body"/>
          </p:nvPr>
        </p:nvSpPr>
        <p:spPr>
          <a:xfrm>
            <a:off x="248300" y="1227775"/>
            <a:ext cx="2808000" cy="3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XGBoost uses 200 estimators at a max depth of 5 and a learning rate of 0.05.</a:t>
            </a:r>
            <a:endParaRPr sz="1400"/>
          </a:p>
          <a:p>
            <a:pPr indent="0" lvl="0" marL="0" rtl="0" algn="l">
              <a:spcBef>
                <a:spcPts val="1600"/>
              </a:spcBef>
              <a:spcAft>
                <a:spcPts val="1600"/>
              </a:spcAft>
              <a:buNone/>
            </a:pPr>
            <a:r>
              <a:t/>
            </a:r>
            <a:endParaRPr/>
          </a:p>
        </p:txBody>
      </p:sp>
      <p:sp>
        <p:nvSpPr>
          <p:cNvPr id="136" name="Google Shape;136;p20"/>
          <p:cNvSpPr txBox="1"/>
          <p:nvPr/>
        </p:nvSpPr>
        <p:spPr>
          <a:xfrm>
            <a:off x="-46775" y="2660575"/>
            <a:ext cx="35379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1"/>
                </a:solidFill>
                <a:latin typeface="Roboto"/>
                <a:ea typeface="Roboto"/>
                <a:cs typeface="Roboto"/>
                <a:sym typeface="Roboto"/>
              </a:rPr>
              <a:t>TRAIN ACCURACY       TEST ACCURACY</a:t>
            </a:r>
            <a:endParaRPr b="1">
              <a:solidFill>
                <a:schemeClr val="lt1"/>
              </a:solidFill>
              <a:latin typeface="Roboto"/>
              <a:ea typeface="Roboto"/>
              <a:cs typeface="Roboto"/>
              <a:sym typeface="Roboto"/>
            </a:endParaRPr>
          </a:p>
        </p:txBody>
      </p:sp>
      <p:sp>
        <p:nvSpPr>
          <p:cNvPr id="137" name="Google Shape;137;p20"/>
          <p:cNvSpPr txBox="1"/>
          <p:nvPr/>
        </p:nvSpPr>
        <p:spPr>
          <a:xfrm>
            <a:off x="1039250" y="3143050"/>
            <a:ext cx="1226100" cy="35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u="sng">
                <a:solidFill>
                  <a:schemeClr val="lt1"/>
                </a:solidFill>
                <a:latin typeface="Roboto"/>
                <a:ea typeface="Roboto"/>
                <a:cs typeface="Roboto"/>
                <a:sym typeface="Roboto"/>
              </a:rPr>
              <a:t>XGBoost</a:t>
            </a:r>
            <a:endParaRPr b="1" u="sng">
              <a:solidFill>
                <a:schemeClr val="lt1"/>
              </a:solidFill>
              <a:latin typeface="Roboto"/>
              <a:ea typeface="Roboto"/>
              <a:cs typeface="Roboto"/>
              <a:sym typeface="Roboto"/>
            </a:endParaRPr>
          </a:p>
        </p:txBody>
      </p:sp>
      <p:sp>
        <p:nvSpPr>
          <p:cNvPr id="138" name="Google Shape;138;p20"/>
          <p:cNvSpPr txBox="1"/>
          <p:nvPr/>
        </p:nvSpPr>
        <p:spPr>
          <a:xfrm>
            <a:off x="-46775" y="3693625"/>
            <a:ext cx="3734700" cy="2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0.8620666973623627       0.8521441725861615</a:t>
            </a:r>
            <a:endParaRPr sz="1200">
              <a:solidFill>
                <a:schemeClr val="lt1"/>
              </a:solidFill>
              <a:latin typeface="Roboto"/>
              <a:ea typeface="Roboto"/>
              <a:cs typeface="Roboto"/>
              <a:sym typeface="Roboto"/>
            </a:endParaRPr>
          </a:p>
          <a:p>
            <a:pPr indent="0" lvl="0" marL="50800" marR="50800" rtl="0" algn="l">
              <a:lnSpc>
                <a:spcPct val="121875"/>
              </a:lnSpc>
              <a:spcBef>
                <a:spcPts val="400"/>
              </a:spcBef>
              <a:spcAft>
                <a:spcPts val="0"/>
              </a:spcAft>
              <a:buNone/>
            </a:pPr>
            <a:r>
              <a:t/>
            </a:r>
            <a:endParaRPr sz="1000">
              <a:solidFill>
                <a:srgbClr val="FFFFFF"/>
              </a:solidFill>
              <a:highlight>
                <a:srgbClr val="111111"/>
              </a:highlight>
              <a:latin typeface="Courier New"/>
              <a:ea typeface="Courier New"/>
              <a:cs typeface="Courier New"/>
              <a:sym typeface="Courier New"/>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pic>
        <p:nvPicPr>
          <p:cNvPr id="139" name="Google Shape;139;p20"/>
          <p:cNvPicPr preferRelativeResize="0"/>
          <p:nvPr/>
        </p:nvPicPr>
        <p:blipFill>
          <a:blip r:embed="rId3">
            <a:alphaModFix/>
          </a:blip>
          <a:stretch>
            <a:fillRect/>
          </a:stretch>
        </p:blipFill>
        <p:spPr>
          <a:xfrm>
            <a:off x="3298950" y="-12025"/>
            <a:ext cx="5845050" cy="231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460950" y="22177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Setting up Neural Network</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